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2" r:id="rId2"/>
    <p:sldId id="285" r:id="rId3"/>
    <p:sldId id="286" r:id="rId4"/>
    <p:sldId id="287" r:id="rId5"/>
    <p:sldId id="258" r:id="rId6"/>
    <p:sldId id="290" r:id="rId7"/>
    <p:sldId id="284" r:id="rId8"/>
    <p:sldId id="293" r:id="rId9"/>
    <p:sldId id="262" r:id="rId10"/>
    <p:sldId id="296" r:id="rId11"/>
    <p:sldId id="297" r:id="rId12"/>
    <p:sldId id="280" r:id="rId13"/>
    <p:sldId id="298" r:id="rId14"/>
    <p:sldId id="300" r:id="rId15"/>
    <p:sldId id="299" r:id="rId16"/>
    <p:sldId id="268" r:id="rId17"/>
    <p:sldId id="269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9BF"/>
    <a:srgbClr val="5F63FB"/>
    <a:srgbClr val="6568F5"/>
    <a:srgbClr val="000066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2973" autoAdjust="0"/>
  </p:normalViewPr>
  <p:slideViewPr>
    <p:cSldViewPr>
      <p:cViewPr>
        <p:scale>
          <a:sx n="75" d="100"/>
          <a:sy n="75" d="100"/>
        </p:scale>
        <p:origin x="-12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07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07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5F8B-18BF-4766-B6B8-EEEF5A14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1171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108E-C747-4B3A-96F5-009AF4A4E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6248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F7E3C-45D4-4D26-8663-D77F51512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544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2B4A-7FF9-4055-B490-B5271022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627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DE5F-411A-4D94-97E2-2390A133A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2241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BE30-A4D1-4BE6-BEB1-8F7DA1CE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307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1DF4-A1CE-4B4D-8A6D-1941A352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80529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29C99-4965-4E25-BE50-D70570EB0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71005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2F2D-7D44-471F-AB19-D40FC8557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47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6F51-3E79-4C77-9A3D-AFFBA089D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97052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E6FE-F34B-45B4-97BB-01289F1D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6123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696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6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6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6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96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26A034A-A1B7-498B-A88D-073433990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924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1500" dirty="0" smtClean="0">
                <a:solidFill>
                  <a:srgbClr val="FF3300"/>
                </a:solidFill>
              </a:rPr>
              <a:t>TẤM CÁM</a:t>
            </a:r>
          </a:p>
        </p:txBody>
      </p:sp>
      <p:sp>
        <p:nvSpPr>
          <p:cNvPr id="372751" name="Text Box 15"/>
          <p:cNvSpPr txBox="1">
            <a:spLocks noChangeArrowheads="1"/>
          </p:cNvSpPr>
          <p:nvPr/>
        </p:nvSpPr>
        <p:spPr bwMode="auto">
          <a:xfrm>
            <a:off x="4572000" y="3810000"/>
            <a:ext cx="419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Truyện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cổ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Việt</a:t>
            </a:r>
            <a:r>
              <a:rPr lang="en-US" dirty="0">
                <a:latin typeface="+mj-lt"/>
              </a:rPr>
              <a:t> Nam</a:t>
            </a:r>
          </a:p>
        </p:txBody>
      </p:sp>
      <p:pic>
        <p:nvPicPr>
          <p:cNvPr id="372752" name="Picture 16" descr="tranh tam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72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1371600" y="1371600"/>
            <a:ext cx="1828800" cy="533400"/>
          </a:xfrm>
          <a:prstGeom prst="roundRect">
            <a:avLst>
              <a:gd name="adj" fmla="val 3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Tấm</a:t>
            </a:r>
            <a:endParaRPr lang="en-US" dirty="0">
              <a:latin typeface="+mj-lt"/>
            </a:endParaRPr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5410200" y="1295400"/>
            <a:ext cx="2286000" cy="609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Mẹ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Cám</a:t>
            </a:r>
            <a:endParaRPr lang="en-US" dirty="0">
              <a:latin typeface="+mj-lt"/>
            </a:endParaRPr>
          </a:p>
        </p:txBody>
      </p:sp>
      <p:sp>
        <p:nvSpPr>
          <p:cNvPr id="403461" name="AutoShape 5"/>
          <p:cNvSpPr>
            <a:spLocks noChangeArrowheads="1"/>
          </p:cNvSpPr>
          <p:nvPr/>
        </p:nvSpPr>
        <p:spPr bwMode="auto">
          <a:xfrm>
            <a:off x="304800" y="2209800"/>
            <a:ext cx="3810000" cy="3124200"/>
          </a:xfrm>
          <a:prstGeom prst="cube">
            <a:avLst>
              <a:gd name="adj" fmla="val 5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en-US" sz="2000"/>
          </a:p>
        </p:txBody>
      </p:sp>
      <p:sp>
        <p:nvSpPr>
          <p:cNvPr id="403462" name="AutoShape 6"/>
          <p:cNvSpPr>
            <a:spLocks noChangeArrowheads="1"/>
          </p:cNvSpPr>
          <p:nvPr/>
        </p:nvSpPr>
        <p:spPr bwMode="auto">
          <a:xfrm>
            <a:off x="4800600" y="2209800"/>
            <a:ext cx="3886200" cy="3048000"/>
          </a:xfrm>
          <a:prstGeom prst="cube">
            <a:avLst>
              <a:gd name="adj" fmla="val 5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en-US" sz="200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81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990600" y="5486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5394325" y="-341313"/>
            <a:ext cx="18415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2971800" y="66675"/>
            <a:ext cx="30480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533400" y="685800"/>
            <a:ext cx="801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b. </a:t>
            </a:r>
            <a:r>
              <a:rPr lang="en-US" sz="3200" dirty="0" err="1">
                <a:latin typeface="+mj-lt"/>
              </a:rPr>
              <a:t>Chặng</a:t>
            </a:r>
            <a:r>
              <a:rPr lang="en-US" sz="3200" dirty="0">
                <a:latin typeface="+mj-lt"/>
              </a:rPr>
              <a:t> 2: </a:t>
            </a:r>
            <a:r>
              <a:rPr lang="en-US" sz="3200" dirty="0" err="1">
                <a:latin typeface="+mj-lt"/>
              </a:rPr>
              <a:t>Khi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Tấm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cung</a:t>
            </a:r>
            <a:endParaRPr lang="en-US" sz="3200" dirty="0">
              <a:latin typeface="+mj-lt"/>
            </a:endParaRPr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447800" y="5638800"/>
            <a:ext cx="6248400" cy="8604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latin typeface="+mj-lt"/>
              </a:rPr>
              <a:t>Mâu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thuẫn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hội:Thiện</a:t>
            </a:r>
            <a:r>
              <a:rPr lang="en-US" sz="2400" dirty="0">
                <a:latin typeface="+mj-lt"/>
              </a:rPr>
              <a:t> - </a:t>
            </a:r>
            <a:r>
              <a:rPr lang="en-US" sz="2400" dirty="0" err="1">
                <a:latin typeface="+mj-lt"/>
              </a:rPr>
              <a:t>Ác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chính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nghĩa</a:t>
            </a:r>
            <a:r>
              <a:rPr lang="en-US" sz="2400" dirty="0">
                <a:latin typeface="+mj-lt"/>
              </a:rPr>
              <a:t> - phi </a:t>
            </a:r>
            <a:r>
              <a:rPr lang="en-US" sz="2400" dirty="0" err="1">
                <a:latin typeface="+mj-lt"/>
              </a:rPr>
              <a:t>nghĩa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trơ</a:t>
            </a:r>
            <a:r>
              <a:rPr lang="en-US" sz="2400" dirty="0">
                <a:latin typeface="+mj-lt"/>
              </a:rPr>
              <a:t>̉ </a:t>
            </a:r>
            <a:r>
              <a:rPr lang="en-US" sz="2400" dirty="0" err="1">
                <a:latin typeface="+mj-lt"/>
              </a:rPr>
              <a:t>nên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một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mất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một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còn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>
            <a:off x="762000" y="533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>
            <a:off x="762000" y="6172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>
            <a:off x="8229600" y="5257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 flipH="1">
            <a:off x="7696200" y="6019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6" name="Line 20"/>
          <p:cNvSpPr>
            <a:spLocks noChangeShapeType="1"/>
          </p:cNvSpPr>
          <p:nvPr/>
        </p:nvSpPr>
        <p:spPr bwMode="auto">
          <a:xfrm>
            <a:off x="2286000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>
            <a:off x="6248400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457200" y="23622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 - </a:t>
            </a:r>
            <a:r>
              <a:rPr lang="en-US" sz="2400" b="0" dirty="0" err="1">
                <a:latin typeface="+mj-lt"/>
              </a:rPr>
              <a:t>Trèo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cau</a:t>
            </a:r>
            <a:endParaRPr lang="en-US" sz="2400" b="0" dirty="0">
              <a:latin typeface="+mj-lt"/>
            </a:endParaRPr>
          </a:p>
        </p:txBody>
      </p:sp>
      <p:sp>
        <p:nvSpPr>
          <p:cNvPr id="403479" name="Text Box 23"/>
          <p:cNvSpPr txBox="1">
            <a:spLocks noChangeArrowheads="1"/>
          </p:cNvSpPr>
          <p:nvPr/>
        </p:nvSpPr>
        <p:spPr bwMode="auto">
          <a:xfrm>
            <a:off x="533400" y="2743200"/>
            <a:ext cx="3581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Hoá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thành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chim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vàng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anh</a:t>
            </a:r>
            <a:endParaRPr lang="en-US" sz="2400" b="0" dirty="0">
              <a:latin typeface="+mj-lt"/>
            </a:endParaRPr>
          </a:p>
        </p:txBody>
      </p:sp>
      <p:sp>
        <p:nvSpPr>
          <p:cNvPr id="403480" name="Text Box 24"/>
          <p:cNvSpPr txBox="1">
            <a:spLocks noChangeArrowheads="1"/>
          </p:cNvSpPr>
          <p:nvPr/>
        </p:nvSpPr>
        <p:spPr bwMode="auto">
          <a:xfrm>
            <a:off x="533400" y="3124200"/>
            <a:ext cx="342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-</a:t>
            </a:r>
            <a:r>
              <a:rPr lang="en-US" sz="2400" b="0" dirty="0" err="1">
                <a:latin typeface="+mj-lt"/>
              </a:rPr>
              <a:t>Thành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cây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xoan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đào</a:t>
            </a:r>
            <a:endParaRPr lang="en-US" sz="2400" b="0" dirty="0">
              <a:latin typeface="+mj-lt"/>
            </a:endParaRPr>
          </a:p>
        </p:txBody>
      </p:sp>
      <p:sp>
        <p:nvSpPr>
          <p:cNvPr id="403481" name="Text Box 25"/>
          <p:cNvSpPr txBox="1">
            <a:spLocks noChangeArrowheads="1"/>
          </p:cNvSpPr>
          <p:nvPr/>
        </p:nvSpPr>
        <p:spPr bwMode="auto">
          <a:xfrm>
            <a:off x="533400" y="3505200"/>
            <a:ext cx="342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-</a:t>
            </a:r>
            <a:r>
              <a:rPr lang="en-US" sz="2400" b="0" dirty="0" err="1">
                <a:latin typeface="+mj-lt"/>
              </a:rPr>
              <a:t>Thành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khung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cửi</a:t>
            </a:r>
            <a:endParaRPr lang="en-US" sz="2400" b="0" dirty="0">
              <a:latin typeface="+mj-lt"/>
            </a:endParaRPr>
          </a:p>
        </p:txBody>
      </p:sp>
      <p:sp>
        <p:nvSpPr>
          <p:cNvPr id="403482" name="Text Box 26"/>
          <p:cNvSpPr txBox="1">
            <a:spLocks noChangeArrowheads="1"/>
          </p:cNvSpPr>
          <p:nvPr/>
        </p:nvSpPr>
        <p:spPr bwMode="auto">
          <a:xfrm>
            <a:off x="533400" y="39624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Thành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cây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thị</a:t>
            </a:r>
            <a:r>
              <a:rPr lang="en-US" sz="2400" b="0" dirty="0">
                <a:latin typeface="+mj-lt"/>
              </a:rPr>
              <a:t> - </a:t>
            </a:r>
            <a:r>
              <a:rPr lang="en-US" sz="2400" b="0" dirty="0" err="1">
                <a:latin typeface="+mj-lt"/>
              </a:rPr>
              <a:t>quả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thị</a:t>
            </a:r>
            <a:endParaRPr lang="en-US" sz="2400" b="0" dirty="0">
              <a:latin typeface="+mj-lt"/>
            </a:endParaRP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838200" y="4343400"/>
            <a:ext cx="260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403484" name="Text Box 28"/>
          <p:cNvSpPr txBox="1">
            <a:spLocks noChangeArrowheads="1"/>
          </p:cNvSpPr>
          <p:nvPr/>
        </p:nvSpPr>
        <p:spPr bwMode="auto">
          <a:xfrm>
            <a:off x="533400" y="4419600"/>
            <a:ext cx="3352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Trở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lại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làm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người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dirty="0" err="1">
                <a:latin typeface="+mj-lt"/>
              </a:rPr>
              <a:t>sống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hạnh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phúc</a:t>
            </a:r>
            <a:endParaRPr lang="en-US" sz="2400" b="0" dirty="0">
              <a:latin typeface="+mj-lt"/>
            </a:endParaRPr>
          </a:p>
        </p:txBody>
      </p:sp>
      <p:sp>
        <p:nvSpPr>
          <p:cNvPr id="403487" name="Text Box 31"/>
          <p:cNvSpPr txBox="1">
            <a:spLocks noChangeArrowheads="1"/>
          </p:cNvSpPr>
          <p:nvPr/>
        </p:nvSpPr>
        <p:spPr bwMode="auto">
          <a:xfrm>
            <a:off x="4724400" y="2362200"/>
            <a:ext cx="3505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Chặt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cây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giết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Tấm</a:t>
            </a:r>
            <a:endParaRPr lang="en-US" sz="2400" b="0" dirty="0">
              <a:latin typeface="+mj-lt"/>
            </a:endParaRPr>
          </a:p>
        </p:txBody>
      </p:sp>
      <p:sp>
        <p:nvSpPr>
          <p:cNvPr id="403488" name="Text Box 32"/>
          <p:cNvSpPr txBox="1">
            <a:spLocks noChangeArrowheads="1"/>
          </p:cNvSpPr>
          <p:nvPr/>
        </p:nvSpPr>
        <p:spPr bwMode="auto">
          <a:xfrm>
            <a:off x="4724400" y="2743200"/>
            <a:ext cx="3276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Giết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vàng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anh</a:t>
            </a:r>
            <a:endParaRPr lang="en-US" sz="2400" b="0" dirty="0">
              <a:latin typeface="+mj-lt"/>
            </a:endParaRPr>
          </a:p>
        </p:txBody>
      </p:sp>
      <p:sp>
        <p:nvSpPr>
          <p:cNvPr id="403489" name="Text Box 33"/>
          <p:cNvSpPr txBox="1">
            <a:spLocks noChangeArrowheads="1"/>
          </p:cNvSpPr>
          <p:nvPr/>
        </p:nvSpPr>
        <p:spPr bwMode="auto">
          <a:xfrm>
            <a:off x="4724400" y="3200400"/>
            <a:ext cx="3216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</a:rPr>
              <a:t>   - </a:t>
            </a:r>
            <a:r>
              <a:rPr lang="en-US" sz="2400" b="0" dirty="0" err="1">
                <a:latin typeface="+mj-lt"/>
              </a:rPr>
              <a:t>Chặt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xoan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đào</a:t>
            </a:r>
            <a:endParaRPr lang="en-US" sz="2400" b="0" dirty="0">
              <a:latin typeface="+mj-lt"/>
            </a:endParaRPr>
          </a:p>
        </p:txBody>
      </p:sp>
      <p:sp>
        <p:nvSpPr>
          <p:cNvPr id="403491" name="Text Box 35"/>
          <p:cNvSpPr txBox="1">
            <a:spLocks noChangeArrowheads="1"/>
          </p:cNvSpPr>
          <p:nvPr/>
        </p:nvSpPr>
        <p:spPr bwMode="auto">
          <a:xfrm>
            <a:off x="4724400" y="3657600"/>
            <a:ext cx="2530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Đốt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khung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cửi</a:t>
            </a:r>
            <a:endParaRPr lang="en-US" sz="2400" b="0" dirty="0">
              <a:latin typeface="+mj-lt"/>
            </a:endParaRPr>
          </a:p>
        </p:txBody>
      </p:sp>
      <p:sp>
        <p:nvSpPr>
          <p:cNvPr id="403493" name="Text Box 37"/>
          <p:cNvSpPr txBox="1">
            <a:spLocks noChangeArrowheads="1"/>
          </p:cNvSpPr>
          <p:nvPr/>
        </p:nvSpPr>
        <p:spPr bwMode="auto">
          <a:xfrm>
            <a:off x="4724400" y="4419600"/>
            <a:ext cx="3216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Bị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trừng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trị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đích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đáng</a:t>
            </a:r>
            <a:endParaRPr lang="en-US" sz="2000" b="0" dirty="0">
              <a:latin typeface="+mj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03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0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0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0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03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03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03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0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0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0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0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0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0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0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0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0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animBg="1"/>
      <p:bldP spid="403460" grpId="0" animBg="1"/>
      <p:bldP spid="403461" grpId="0" animBg="1"/>
      <p:bldP spid="403462" grpId="0" animBg="1"/>
      <p:bldP spid="403471" grpId="0" animBg="1"/>
      <p:bldP spid="403472" grpId="0" animBg="1"/>
      <p:bldP spid="403473" grpId="0" animBg="1"/>
      <p:bldP spid="403474" grpId="0" animBg="1"/>
      <p:bldP spid="403475" grpId="0" animBg="1"/>
      <p:bldP spid="403476" grpId="0" animBg="1"/>
      <p:bldP spid="4034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0" y="762000"/>
            <a:ext cx="975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0" dirty="0">
                <a:latin typeface="+mj-lt"/>
              </a:rPr>
              <a:t>- </a:t>
            </a:r>
            <a:r>
              <a:rPr lang="en-US" b="0" dirty="0" err="1">
                <a:latin typeface="+mj-lt"/>
              </a:rPr>
              <a:t>Giải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quyết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mâu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thuẫn</a:t>
            </a:r>
            <a:r>
              <a:rPr lang="en-US" b="0" dirty="0">
                <a:latin typeface="+mj-lt"/>
              </a:rPr>
              <a:t>: </a:t>
            </a:r>
            <a:r>
              <a:rPr lang="en-US" b="0" dirty="0" err="1">
                <a:latin typeface="+mj-lt"/>
              </a:rPr>
              <a:t>Tấm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đấu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tranh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không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khoan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nhượng</a:t>
            </a:r>
            <a:endParaRPr lang="en-US" b="0" dirty="0">
              <a:latin typeface="+mj-lt"/>
            </a:endParaRPr>
          </a:p>
        </p:txBody>
      </p:sp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1447800" y="1371600"/>
            <a:ext cx="6248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0" dirty="0" err="1">
                <a:latin typeface="+mj-lt"/>
              </a:rPr>
              <a:t>Thụ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yếu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ớt</a:t>
            </a:r>
            <a:r>
              <a:rPr lang="en-US" b="0" dirty="0">
                <a:latin typeface="+mj-lt"/>
              </a:rPr>
              <a:t> (</a:t>
            </a:r>
            <a:r>
              <a:rPr lang="en-US" b="0" dirty="0" err="1">
                <a:latin typeface="+mj-lt"/>
              </a:rPr>
              <a:t>khóc</a:t>
            </a:r>
            <a:r>
              <a:rPr lang="en-US" b="0" dirty="0">
                <a:latin typeface="+mj-lt"/>
              </a:rPr>
              <a:t>)</a:t>
            </a: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4648200" y="2286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00200" y="2895600"/>
            <a:ext cx="6324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0" dirty="0" err="1">
                <a:latin typeface="+mj-lt"/>
              </a:rPr>
              <a:t>Phản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ứng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ngày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càng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mạnh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mẽ</a:t>
            </a:r>
            <a:r>
              <a:rPr lang="en-US" b="0" dirty="0">
                <a:latin typeface="+mj-lt"/>
              </a:rPr>
              <a:t> (</a:t>
            </a:r>
            <a:r>
              <a:rPr lang="en-US" b="0" dirty="0" err="1">
                <a:latin typeface="+mj-lt"/>
              </a:rPr>
              <a:t>răn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đe</a:t>
            </a:r>
            <a:r>
              <a:rPr lang="en-US" b="0" dirty="0">
                <a:latin typeface="+mj-lt"/>
              </a:rPr>
              <a:t>)</a:t>
            </a: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1600200" y="4495800"/>
            <a:ext cx="6019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0" dirty="0" err="1">
                <a:latin typeface="+mj-lt"/>
              </a:rPr>
              <a:t>Hành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quyết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liệt</a:t>
            </a:r>
            <a:r>
              <a:rPr lang="en-US" b="0" dirty="0">
                <a:latin typeface="+mj-lt"/>
              </a:rPr>
              <a:t> (</a:t>
            </a:r>
            <a:r>
              <a:rPr lang="en-US" b="0" dirty="0" err="1">
                <a:latin typeface="+mj-lt"/>
              </a:rPr>
              <a:t>trả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thù</a:t>
            </a:r>
            <a:r>
              <a:rPr lang="en-US" b="0" dirty="0">
                <a:latin typeface="+mj-lt"/>
              </a:rPr>
              <a:t>)</a:t>
            </a:r>
          </a:p>
        </p:txBody>
      </p:sp>
      <p:sp>
        <p:nvSpPr>
          <p:cNvPr id="404487" name="Line 7"/>
          <p:cNvSpPr>
            <a:spLocks noChangeShapeType="1"/>
          </p:cNvSpPr>
          <p:nvPr/>
        </p:nvSpPr>
        <p:spPr bwMode="auto">
          <a:xfrm>
            <a:off x="4648200" y="3810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0" y="56388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+mj-lt"/>
                <a:sym typeface="Wingdings 3" pitchFamily="18" charset="2"/>
              </a:rPr>
              <a:t></a:t>
            </a:r>
            <a:r>
              <a:rPr lang="en-US" dirty="0" err="1">
                <a:latin typeface="+mj-lt"/>
                <a:sym typeface="Wingdings 3" pitchFamily="18" charset="2"/>
              </a:rPr>
              <a:t>Bài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học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về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tinh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thần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kiên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quyết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đấu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tranh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để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giành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lại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sự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sống</a:t>
            </a:r>
            <a:r>
              <a:rPr lang="en-US" dirty="0">
                <a:latin typeface="+mj-lt"/>
                <a:sym typeface="Wingdings 3" pitchFamily="18" charset="2"/>
              </a:rPr>
              <a:t>, </a:t>
            </a:r>
            <a:r>
              <a:rPr lang="en-US" dirty="0" err="1">
                <a:latin typeface="+mj-lt"/>
                <a:sym typeface="Wingdings 3" pitchFamily="18" charset="2"/>
              </a:rPr>
              <a:t>bảo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vệ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hạnh</a:t>
            </a:r>
            <a:r>
              <a:rPr lang="en-US" dirty="0">
                <a:latin typeface="+mj-lt"/>
                <a:sym typeface="Wingdings 3" pitchFamily="18" charset="2"/>
              </a:rPr>
              <a:t> </a:t>
            </a:r>
            <a:r>
              <a:rPr lang="en-US" dirty="0" err="1">
                <a:latin typeface="+mj-lt"/>
                <a:sym typeface="Wingdings 3" pitchFamily="18" charset="2"/>
              </a:rPr>
              <a:t>phúc</a:t>
            </a:r>
            <a:r>
              <a:rPr lang="en-US" dirty="0">
                <a:latin typeface="+mj-lt"/>
                <a:sym typeface="Wingdings 3" pitchFamily="18" charset="2"/>
              </a:rPr>
              <a:t>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0" y="-990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76600" y="3730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>
            <a:off x="2254250" y="66675"/>
            <a:ext cx="40386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nimBg="1"/>
      <p:bldP spid="404484" grpId="0" animBg="1"/>
      <p:bldP spid="404485" grpId="0" animBg="1"/>
      <p:bldP spid="404486" grpId="0" animBg="1"/>
      <p:bldP spid="4044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2895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3300"/>
                </a:solidFill>
              </a:rPr>
              <a:t>Tấm</a:t>
            </a:r>
            <a:endParaRPr lang="en-US" sz="3600" dirty="0" smtClean="0">
              <a:solidFill>
                <a:srgbClr val="FF3300"/>
              </a:solidFill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46538" cy="1528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Ở </a:t>
            </a:r>
            <a:r>
              <a:rPr lang="en-US" dirty="0" err="1" smtClean="0">
                <a:latin typeface="+mj-lt"/>
              </a:rPr>
              <a:t>hiền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gặp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lành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04177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Kết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cục</a:t>
            </a:r>
            <a:r>
              <a:rPr lang="en-US" dirty="0" smtClean="0">
                <a:latin typeface="+mj-lt"/>
              </a:rPr>
              <a:t> cay </a:t>
            </a:r>
            <a:r>
              <a:rPr lang="en-US" dirty="0" err="1" smtClean="0">
                <a:latin typeface="+mj-lt"/>
              </a:rPr>
              <a:t>đắng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chết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thê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thảm</a:t>
            </a:r>
            <a:endParaRPr lang="en-US" dirty="0" smtClean="0">
              <a:latin typeface="+mj-lt"/>
            </a:endParaRP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304800" y="19050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Thiện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thắng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Ác</a:t>
            </a: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4724400" y="3733800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=&gt;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Bị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quả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báo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Trời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phạt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304800" y="25908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381000" y="48006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=&gt;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Muốn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mọi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hướng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tới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cái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Thiện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381000" y="36576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=&gt;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Niềm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tin,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lạc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lao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động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86060" name="Rectangle 12"/>
          <p:cNvSpPr>
            <a:spLocks noChangeArrowheads="1"/>
          </p:cNvSpPr>
          <p:nvPr/>
        </p:nvSpPr>
        <p:spPr bwMode="auto">
          <a:xfrm>
            <a:off x="4800600" y="1219200"/>
            <a:ext cx="40417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giả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báo</a:t>
            </a: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=&gt;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Bài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học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nhân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sinh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sâu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sắc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4800600" y="457200"/>
            <a:ext cx="2895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Mẹ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con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Cám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 flipH="1">
            <a:off x="4495800" y="9906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5" name="Rectangle 17"/>
          <p:cNvSpPr>
            <a:spLocks noChangeArrowheads="1"/>
          </p:cNvSpPr>
          <p:nvPr/>
        </p:nvSpPr>
        <p:spPr bwMode="auto">
          <a:xfrm>
            <a:off x="3352800" y="152400"/>
            <a:ext cx="19685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P spid="386051" grpId="0" build="p"/>
      <p:bldP spid="386052" grpId="0" build="p"/>
      <p:bldP spid="386053" grpId="0"/>
      <p:bldP spid="386054" grpId="0"/>
      <p:bldP spid="386057" grpId="0"/>
      <p:bldP spid="386058" grpId="0"/>
      <p:bldP spid="386059" grpId="0"/>
      <p:bldP spid="386060" grpId="0"/>
      <p:bldP spid="386061" grpId="0"/>
      <p:bldP spid="3860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 w="3175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Những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hình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thức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smtClean="0">
                <a:solidFill>
                  <a:srgbClr val="000066"/>
                </a:solidFill>
                <a:effectLst/>
              </a:rPr>
              <a:t>biên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hóa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của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Tấm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và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ý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nghĩa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của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quá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trình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biến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hóa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effectLst/>
              </a:rPr>
              <a:t>đó</a:t>
            </a:r>
            <a:r>
              <a:rPr lang="en-US" b="1" dirty="0" smtClean="0">
                <a:solidFill>
                  <a:srgbClr val="000066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a. Ý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lần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hóa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Tấm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100" dirty="0" smtClean="0"/>
              <a:t>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100" dirty="0" smtClean="0"/>
              <a:t>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100" dirty="0" smtClean="0"/>
              <a:t>         -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hiện</a:t>
            </a:r>
            <a:r>
              <a:rPr lang="en-US" sz="3100" dirty="0" smtClean="0"/>
              <a:t> </a:t>
            </a:r>
            <a:r>
              <a:rPr lang="en-US" sz="3100" dirty="0" err="1" smtClean="0"/>
              <a:t>sức</a:t>
            </a:r>
            <a:r>
              <a:rPr lang="en-US" sz="3100" dirty="0" smtClean="0"/>
              <a:t> </a:t>
            </a:r>
            <a:r>
              <a:rPr lang="en-US" sz="3100" dirty="0" err="1" smtClean="0"/>
              <a:t>sống</a:t>
            </a:r>
            <a:r>
              <a:rPr lang="en-US" sz="3100" dirty="0" smtClean="0"/>
              <a:t> </a:t>
            </a:r>
            <a:r>
              <a:rPr lang="en-US" sz="3100" dirty="0" err="1" smtClean="0"/>
              <a:t>mãnh</a:t>
            </a:r>
            <a:r>
              <a:rPr lang="en-US" sz="3100" dirty="0" smtClean="0"/>
              <a:t> </a:t>
            </a:r>
            <a:r>
              <a:rPr lang="en-US" sz="3100" dirty="0" err="1" smtClean="0"/>
              <a:t>liệt</a:t>
            </a:r>
            <a:r>
              <a:rPr lang="en-US" sz="3100" dirty="0" smtClean="0"/>
              <a:t> </a:t>
            </a:r>
            <a:r>
              <a:rPr lang="en-US" sz="3100" dirty="0" err="1" smtClean="0"/>
              <a:t>của</a:t>
            </a:r>
            <a:r>
              <a:rPr lang="en-US" sz="3100" dirty="0" smtClean="0"/>
              <a:t> </a:t>
            </a:r>
            <a:r>
              <a:rPr lang="en-US" sz="3100" dirty="0" err="1" smtClean="0"/>
              <a:t>Tấm</a:t>
            </a:r>
            <a:r>
              <a:rPr lang="en-US" sz="31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100" dirty="0" smtClean="0"/>
              <a:t>         - </a:t>
            </a:r>
            <a:r>
              <a:rPr lang="en-US" sz="2800" dirty="0" err="1" smtClean="0">
                <a:effectLst/>
              </a:rPr>
              <a:t>Thể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hiện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ước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mơ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về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chiến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thắng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của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chính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nghĩa</a:t>
            </a:r>
            <a:r>
              <a:rPr lang="en-US" sz="2800" dirty="0" smtClean="0">
                <a:effectLst/>
              </a:rPr>
              <a:t>.</a:t>
            </a: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1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100" dirty="0" smtClean="0"/>
              <a:t>          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200400" y="1524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  <p:pic>
        <p:nvPicPr>
          <p:cNvPr id="405508" name="Picture 4" descr="cap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09" name="Picture 5" descr="cây xoan đà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0" name="Picture 6" descr="khung cử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1" name="Picture 7" descr="quả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2" name="Picture 8" descr="Untitled-2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05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405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405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Ý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nghĩa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việc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thù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Tấm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          - </a:t>
            </a:r>
            <a:r>
              <a:rPr lang="en-US" sz="3000" dirty="0" err="1" smtClean="0"/>
              <a:t>Hành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trả</a:t>
            </a:r>
            <a:r>
              <a:rPr lang="en-US" sz="3000" dirty="0" smtClean="0"/>
              <a:t> </a:t>
            </a:r>
            <a:r>
              <a:rPr lang="en-US" sz="3000" dirty="0" err="1" smtClean="0"/>
              <a:t>thù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Tấm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hành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thiện</a:t>
            </a:r>
            <a:r>
              <a:rPr lang="en-US" sz="3000" dirty="0" smtClean="0"/>
              <a:t> </a:t>
            </a:r>
            <a:r>
              <a:rPr lang="en-US" sz="3000" dirty="0" err="1" smtClean="0"/>
              <a:t>trừng</a:t>
            </a:r>
            <a:r>
              <a:rPr lang="en-US" sz="3000" dirty="0" smtClean="0"/>
              <a:t> </a:t>
            </a:r>
            <a:r>
              <a:rPr lang="en-US" sz="3000" dirty="0" err="1" smtClean="0"/>
              <a:t>trị</a:t>
            </a:r>
            <a:r>
              <a:rPr lang="en-US" sz="3000" dirty="0" smtClean="0"/>
              <a:t>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ác</a:t>
            </a:r>
            <a:r>
              <a:rPr lang="en-US" sz="30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          - </a:t>
            </a:r>
            <a:r>
              <a:rPr lang="en-US" sz="3000" dirty="0" err="1" smtClean="0"/>
              <a:t>Phù</a:t>
            </a:r>
            <a:r>
              <a:rPr lang="en-US" sz="3000" dirty="0" smtClean="0"/>
              <a:t> </a:t>
            </a:r>
            <a:r>
              <a:rPr lang="en-US" sz="3000" dirty="0" err="1" smtClean="0"/>
              <a:t>hợp</a:t>
            </a:r>
            <a:r>
              <a:rPr lang="en-US" sz="3000" dirty="0" smtClean="0"/>
              <a:t> </a:t>
            </a:r>
            <a:r>
              <a:rPr lang="en-US" sz="3000" dirty="0" err="1" smtClean="0"/>
              <a:t>với</a:t>
            </a:r>
            <a:r>
              <a:rPr lang="en-US" sz="3000" dirty="0" smtClean="0"/>
              <a:t> </a:t>
            </a:r>
            <a:r>
              <a:rPr lang="en-US" sz="3000" dirty="0" err="1" smtClean="0"/>
              <a:t>quan</a:t>
            </a:r>
            <a:r>
              <a:rPr lang="en-US" sz="3000" dirty="0" smtClean="0"/>
              <a:t> </a:t>
            </a:r>
            <a:r>
              <a:rPr lang="en-US" sz="3000" dirty="0" err="1" smtClean="0"/>
              <a:t>niệm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 </a:t>
            </a:r>
            <a:r>
              <a:rPr lang="en-US" sz="3000" dirty="0" err="1" smtClean="0"/>
              <a:t>dân</a:t>
            </a:r>
            <a:r>
              <a:rPr lang="en-US" sz="3000" dirty="0" smtClean="0"/>
              <a:t>: “ở </a:t>
            </a:r>
            <a:r>
              <a:rPr lang="en-US" sz="3000" dirty="0" err="1" smtClean="0"/>
              <a:t>hiền</a:t>
            </a:r>
            <a:r>
              <a:rPr lang="en-US" sz="3000" dirty="0" smtClean="0"/>
              <a:t> </a:t>
            </a:r>
            <a:r>
              <a:rPr lang="en-US" sz="3000" dirty="0" err="1" smtClean="0"/>
              <a:t>gặp</a:t>
            </a:r>
            <a:r>
              <a:rPr lang="en-US" sz="3000" dirty="0" smtClean="0"/>
              <a:t> </a:t>
            </a:r>
            <a:r>
              <a:rPr lang="en-US" sz="3000" dirty="0" err="1" smtClean="0"/>
              <a:t>lành</a:t>
            </a:r>
            <a:r>
              <a:rPr lang="en-US" sz="3000" dirty="0" smtClean="0"/>
              <a:t>”, “</a:t>
            </a:r>
            <a:r>
              <a:rPr lang="en-US" sz="3000" dirty="0" err="1" smtClean="0"/>
              <a:t>ác</a:t>
            </a:r>
            <a:r>
              <a:rPr lang="en-US" sz="3000" dirty="0" smtClean="0"/>
              <a:t> </a:t>
            </a:r>
            <a:r>
              <a:rPr lang="en-US" sz="3000" dirty="0" err="1" smtClean="0"/>
              <a:t>giả</a:t>
            </a:r>
            <a:r>
              <a:rPr lang="en-US" sz="3000" dirty="0" smtClean="0"/>
              <a:t> </a:t>
            </a:r>
            <a:r>
              <a:rPr lang="en-US" sz="3000" dirty="0" err="1" smtClean="0"/>
              <a:t>ác</a:t>
            </a:r>
            <a:r>
              <a:rPr lang="en-US" sz="3000" dirty="0" smtClean="0"/>
              <a:t> </a:t>
            </a:r>
            <a:r>
              <a:rPr lang="en-US" sz="3000" dirty="0" err="1" smtClean="0"/>
              <a:t>báo</a:t>
            </a:r>
            <a:r>
              <a:rPr lang="en-US" sz="3000" dirty="0" smtClean="0"/>
              <a:t>”.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/>
              <a:t>        </a:t>
            </a: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2895600" y="381000"/>
            <a:ext cx="3048000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Ý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hóa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miếng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trầu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cánh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phượng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        - </a:t>
            </a:r>
            <a:r>
              <a:rPr lang="en-US" sz="3000" dirty="0" err="1" smtClean="0"/>
              <a:t>Những</a:t>
            </a:r>
            <a:r>
              <a:rPr lang="en-US" sz="3000" dirty="0" smtClean="0"/>
              <a:t> </a:t>
            </a:r>
            <a:r>
              <a:rPr lang="en-US" sz="3000" dirty="0" err="1" smtClean="0"/>
              <a:t>vật</a:t>
            </a:r>
            <a:r>
              <a:rPr lang="en-US" sz="3000" dirty="0" smtClean="0"/>
              <a:t> </a:t>
            </a:r>
            <a:r>
              <a:rPr lang="en-US" sz="3000" dirty="0" err="1" smtClean="0"/>
              <a:t>hóa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như</a:t>
            </a:r>
            <a:r>
              <a:rPr lang="en-US" sz="3000" dirty="0" smtClean="0"/>
              <a:t>: </a:t>
            </a:r>
            <a:r>
              <a:rPr lang="en-US" sz="3000" dirty="0" err="1" smtClean="0"/>
              <a:t>chim</a:t>
            </a:r>
            <a:r>
              <a:rPr lang="en-US" sz="3000" dirty="0" smtClean="0"/>
              <a:t> </a:t>
            </a:r>
            <a:r>
              <a:rPr lang="en-US" sz="3000" dirty="0" err="1" smtClean="0"/>
              <a:t>vàng</a:t>
            </a:r>
            <a:r>
              <a:rPr lang="en-US" sz="3000" dirty="0" smtClean="0"/>
              <a:t> </a:t>
            </a:r>
            <a:r>
              <a:rPr lang="en-US" sz="3000" dirty="0" err="1" smtClean="0"/>
              <a:t>anh</a:t>
            </a:r>
            <a:r>
              <a:rPr lang="en-US" sz="3000" dirty="0" smtClean="0"/>
              <a:t>, </a:t>
            </a:r>
            <a:r>
              <a:rPr lang="en-US" sz="3000" dirty="0" err="1" smtClean="0"/>
              <a:t>cây</a:t>
            </a:r>
            <a:r>
              <a:rPr lang="en-US" sz="3000" dirty="0" smtClean="0"/>
              <a:t> </a:t>
            </a:r>
            <a:r>
              <a:rPr lang="en-US" sz="3000" dirty="0" err="1" smtClean="0"/>
              <a:t>xoan</a:t>
            </a:r>
            <a:r>
              <a:rPr lang="en-US" sz="3000" dirty="0" smtClean="0"/>
              <a:t> </a:t>
            </a:r>
            <a:r>
              <a:rPr lang="en-US" sz="3000" dirty="0" err="1" smtClean="0"/>
              <a:t>đào</a:t>
            </a:r>
            <a:r>
              <a:rPr lang="en-US" sz="3000" dirty="0" smtClean="0"/>
              <a:t>, </a:t>
            </a:r>
            <a:r>
              <a:rPr lang="en-US" sz="3000" dirty="0" err="1" smtClean="0"/>
              <a:t>khung</a:t>
            </a:r>
            <a:r>
              <a:rPr lang="en-US" sz="3000" dirty="0" smtClean="0"/>
              <a:t> </a:t>
            </a:r>
            <a:r>
              <a:rPr lang="en-US" sz="3000" dirty="0" err="1" smtClean="0"/>
              <a:t>cửi</a:t>
            </a:r>
            <a:r>
              <a:rPr lang="en-US" sz="3000" dirty="0" smtClean="0"/>
              <a:t>…</a:t>
            </a:r>
            <a:r>
              <a:rPr lang="en-US" sz="3000" dirty="0" err="1" smtClean="0"/>
              <a:t>rất</a:t>
            </a:r>
            <a:r>
              <a:rPr lang="en-US" sz="3000" dirty="0" smtClean="0"/>
              <a:t> </a:t>
            </a:r>
            <a:r>
              <a:rPr lang="en-US" sz="3000" dirty="0" err="1" smtClean="0"/>
              <a:t>gần</a:t>
            </a:r>
            <a:r>
              <a:rPr lang="en-US" sz="3000" dirty="0" smtClean="0"/>
              <a:t> </a:t>
            </a:r>
            <a:r>
              <a:rPr lang="en-US" sz="3000" dirty="0" err="1" smtClean="0"/>
              <a:t>gũi</a:t>
            </a:r>
            <a:r>
              <a:rPr lang="en-US" sz="3000" dirty="0" smtClean="0"/>
              <a:t>, </a:t>
            </a:r>
            <a:r>
              <a:rPr lang="en-US" sz="3000" dirty="0" err="1" smtClean="0"/>
              <a:t>quen</a:t>
            </a:r>
            <a:r>
              <a:rPr lang="en-US" sz="3000" dirty="0" smtClean="0"/>
              <a:t> </a:t>
            </a:r>
            <a:r>
              <a:rPr lang="en-US" sz="3000" dirty="0" err="1" smtClean="0"/>
              <a:t>thuộc</a:t>
            </a:r>
            <a:r>
              <a:rPr lang="en-US" sz="3000" dirty="0" smtClean="0"/>
              <a:t> </a:t>
            </a:r>
            <a:r>
              <a:rPr lang="en-US" sz="3000" dirty="0" err="1" smtClean="0"/>
              <a:t>với</a:t>
            </a:r>
            <a:r>
              <a:rPr lang="en-US" sz="3000" dirty="0" smtClean="0"/>
              <a:t> </a:t>
            </a:r>
            <a:r>
              <a:rPr lang="en-US" sz="3000" dirty="0" err="1" smtClean="0"/>
              <a:t>đời</a:t>
            </a:r>
            <a:r>
              <a:rPr lang="en-US" sz="3000" dirty="0" smtClean="0"/>
              <a:t> </a:t>
            </a:r>
            <a:r>
              <a:rPr lang="en-US" sz="3000" dirty="0" err="1" smtClean="0"/>
              <a:t>sống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dân</a:t>
            </a:r>
            <a:r>
              <a:rPr lang="en-US" sz="3000" dirty="0" smtClean="0"/>
              <a:t>; </a:t>
            </a:r>
            <a:r>
              <a:rPr lang="en-US" sz="3000" dirty="0" err="1" smtClean="0"/>
              <a:t>l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hồn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liệt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giành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.</a:t>
            </a:r>
            <a:r>
              <a:rPr lang="en-US" sz="30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        - “</a:t>
            </a:r>
            <a:r>
              <a:rPr lang="en-US" sz="3000" dirty="0" err="1" smtClean="0"/>
              <a:t>Miếng</a:t>
            </a:r>
            <a:r>
              <a:rPr lang="en-US" sz="3000" dirty="0" smtClean="0"/>
              <a:t> </a:t>
            </a:r>
            <a:r>
              <a:rPr lang="en-US" sz="3000" dirty="0" err="1" smtClean="0"/>
              <a:t>trầu</a:t>
            </a:r>
            <a:r>
              <a:rPr lang="en-US" sz="3000" dirty="0" smtClean="0"/>
              <a:t> </a:t>
            </a:r>
            <a:r>
              <a:rPr lang="en-US" sz="3000" dirty="0" err="1" smtClean="0"/>
              <a:t>cánh</a:t>
            </a:r>
            <a:r>
              <a:rPr lang="en-US" sz="3000" dirty="0" smtClean="0"/>
              <a:t> </a:t>
            </a:r>
            <a:r>
              <a:rPr lang="en-US" sz="3000" dirty="0" err="1" smtClean="0"/>
              <a:t>phượng</a:t>
            </a:r>
            <a:r>
              <a:rPr lang="en-US" sz="3000" dirty="0" smtClean="0"/>
              <a:t>”: </a:t>
            </a:r>
            <a:r>
              <a:rPr lang="en-US" sz="3000" dirty="0" err="1" smtClean="0"/>
              <a:t>V</a:t>
            </a:r>
            <a:r>
              <a:rPr lang="en-US" dirty="0" err="1" smtClean="0"/>
              <a:t>ật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duyên</a:t>
            </a:r>
            <a:r>
              <a:rPr lang="en-US" dirty="0" smtClean="0"/>
              <a:t>,</a:t>
            </a:r>
            <a:r>
              <a:rPr lang="en-US" sz="3000" dirty="0" smtClean="0"/>
              <a:t> </a:t>
            </a:r>
            <a:r>
              <a:rPr lang="en-US" sz="3000" dirty="0" err="1" smtClean="0"/>
              <a:t>mang</a:t>
            </a:r>
            <a:r>
              <a:rPr lang="en-US" sz="3000" dirty="0" smtClean="0"/>
              <a:t> </a:t>
            </a:r>
            <a:r>
              <a:rPr lang="en-US" sz="3000" dirty="0" err="1" smtClean="0"/>
              <a:t>đậm</a:t>
            </a:r>
            <a:r>
              <a:rPr lang="en-US" sz="3000" dirty="0" smtClean="0"/>
              <a:t> </a:t>
            </a:r>
            <a:r>
              <a:rPr lang="en-US" sz="3000" dirty="0" err="1" smtClean="0"/>
              <a:t>đà</a:t>
            </a:r>
            <a:r>
              <a:rPr lang="en-US" sz="3000" dirty="0" smtClean="0"/>
              <a:t> </a:t>
            </a:r>
            <a:r>
              <a:rPr lang="en-US" sz="3000" dirty="0" err="1" smtClean="0"/>
              <a:t>bản</a:t>
            </a:r>
            <a:r>
              <a:rPr lang="en-US" sz="3000" dirty="0" smtClean="0"/>
              <a:t> </a:t>
            </a:r>
            <a:r>
              <a:rPr lang="en-US" sz="3000" dirty="0" err="1" smtClean="0"/>
              <a:t>sắc</a:t>
            </a:r>
            <a:r>
              <a:rPr lang="en-US" sz="3000" dirty="0" smtClean="0"/>
              <a:t> </a:t>
            </a:r>
            <a:r>
              <a:rPr lang="en-US" sz="3000" dirty="0" err="1" smtClean="0"/>
              <a:t>dân</a:t>
            </a:r>
            <a:r>
              <a:rPr lang="en-US" sz="3000" dirty="0" smtClean="0"/>
              <a:t> </a:t>
            </a:r>
            <a:r>
              <a:rPr lang="en-US" sz="3000" dirty="0" err="1" smtClean="0"/>
              <a:t>tộc</a:t>
            </a:r>
            <a:r>
              <a:rPr lang="en-US" sz="3000" dirty="0" smtClean="0"/>
              <a:t>.</a:t>
            </a:r>
          </a:p>
        </p:txBody>
      </p:sp>
      <p:pic>
        <p:nvPicPr>
          <p:cNvPr id="407556" name="Picture 4" descr="miếng trầu cánh p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07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7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7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III.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Tổng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kết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*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Nội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dung: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2819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Cảm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thông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trước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phận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dân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lao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động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" y="38100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Sức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sự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trỗi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dậy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mãnh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liệt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con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trước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sự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vùi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dập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tấn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cái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Ác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4800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Ước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mơ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đổi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đời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-&gt;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niềm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lạc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quan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trong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cuộc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sống</a:t>
            </a: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04800" y="5867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=&gt;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Tinh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thần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nhân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đạo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124200" y="1524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" y="1752600"/>
            <a:ext cx="7864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Bản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chất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của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các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mâu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thuẫn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và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xung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đột</a:t>
            </a:r>
            <a:endParaRPr lang="en-US" b="0" dirty="0">
              <a:latin typeface="+mj-lt"/>
            </a:endParaRPr>
          </a:p>
          <a:p>
            <a:pPr>
              <a:defRPr/>
            </a:pPr>
            <a:r>
              <a:rPr lang="en-US" dirty="0"/>
              <a:t>            </a:t>
            </a:r>
            <a:r>
              <a:rPr lang="en-US" dirty="0">
                <a:solidFill>
                  <a:schemeClr val="hlink"/>
                </a:solidFill>
                <a:latin typeface="+mj-lt"/>
              </a:rPr>
              <a:t>=&gt; </a:t>
            </a:r>
            <a:r>
              <a:rPr lang="en-US" dirty="0" err="1">
                <a:solidFill>
                  <a:schemeClr val="hlink"/>
                </a:solidFill>
                <a:latin typeface="+mj-lt"/>
              </a:rPr>
              <a:t>Giá</a:t>
            </a:r>
            <a:r>
              <a:rPr 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+mj-lt"/>
              </a:rPr>
              <a:t>trị</a:t>
            </a:r>
            <a:r>
              <a:rPr 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+mj-lt"/>
              </a:rPr>
              <a:t>hiện</a:t>
            </a:r>
            <a:r>
              <a:rPr 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+mj-lt"/>
              </a:rPr>
              <a:t>thực</a:t>
            </a:r>
            <a:endParaRPr lang="en-US" dirty="0">
              <a:solidFill>
                <a:schemeClr val="hlink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  <p:bldP spid="16389" grpId="0"/>
      <p:bldP spid="16390" grpId="0"/>
      <p:bldP spid="16391" grpId="0"/>
      <p:bldP spid="163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Nghệ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thuật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600200" lvl="3" indent="-2286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endParaRPr lang="en-US" sz="20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914400" y="1600200"/>
            <a:ext cx="7620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</a:rPr>
              <a:t>- </a:t>
            </a:r>
            <a:r>
              <a:rPr lang="en-US" b="0" dirty="0" err="1">
                <a:latin typeface="+mj-lt"/>
              </a:rPr>
              <a:t>Cốt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truyện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ly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kì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hấp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dẫn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khắc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hoạ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tính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cách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nhân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vật</a:t>
            </a:r>
            <a:r>
              <a:rPr lang="en-US" b="0" dirty="0">
                <a:latin typeface="+mj-lt"/>
              </a:rPr>
              <a:t>.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- </a:t>
            </a:r>
            <a:r>
              <a:rPr lang="en-US" b="0" dirty="0" err="1">
                <a:latin typeface="+mj-lt"/>
              </a:rPr>
              <a:t>Yếu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tố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kì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ảo</a:t>
            </a:r>
            <a:r>
              <a:rPr lang="en-US" b="0" dirty="0">
                <a:latin typeface="+mj-lt"/>
              </a:rPr>
              <a:t>: </a:t>
            </a:r>
            <a:r>
              <a:rPr lang="en-US" b="0" dirty="0" err="1">
                <a:latin typeface="+mj-lt"/>
              </a:rPr>
              <a:t>tạo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sức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hấp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dẫn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và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kết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thúc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có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hậu</a:t>
            </a:r>
            <a:r>
              <a:rPr lang="en-US" b="0" dirty="0">
                <a:latin typeface="+mj-lt"/>
              </a:rPr>
              <a:t>. </a:t>
            </a:r>
          </a:p>
          <a:p>
            <a:pPr>
              <a:defRPr/>
            </a:pPr>
            <a:r>
              <a:rPr lang="en-US" b="0" dirty="0">
                <a:latin typeface="+mj-lt"/>
              </a:rPr>
              <a:t>- </a:t>
            </a:r>
            <a:r>
              <a:rPr lang="en-US" b="0" dirty="0" err="1">
                <a:latin typeface="+mj-lt"/>
              </a:rPr>
              <a:t>Các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câu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văn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vần</a:t>
            </a:r>
            <a:r>
              <a:rPr lang="en-US" b="0" dirty="0">
                <a:latin typeface="+mj-lt"/>
              </a:rPr>
              <a:t>: </a:t>
            </a:r>
            <a:r>
              <a:rPr lang="en-US" b="0" dirty="0" err="1">
                <a:latin typeface="+mj-lt"/>
              </a:rPr>
              <a:t>giàu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chất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thơ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khắc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sâu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cốt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truyện</a:t>
            </a:r>
            <a:r>
              <a:rPr lang="en-US" b="0" dirty="0">
                <a:latin typeface="+mj-lt"/>
              </a:rPr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95600" y="3048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TẤM CÁM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457200" y="228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32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33400" y="762000"/>
            <a:ext cx="3543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I.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Tìm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hiểu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chung</a:t>
            </a: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1295400" y="14478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Truyện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tích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838200" y="25908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09800" lvl="4" indent="-3810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2202" name="Line 10"/>
          <p:cNvSpPr>
            <a:spLocks noChangeShapeType="1"/>
          </p:cNvSpPr>
          <p:nvPr/>
        </p:nvSpPr>
        <p:spPr bwMode="auto">
          <a:xfrm flipV="1">
            <a:off x="5029200" y="1447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03" name="Line 11"/>
          <p:cNvSpPr>
            <a:spLocks noChangeShapeType="1"/>
          </p:cNvSpPr>
          <p:nvPr/>
        </p:nvSpPr>
        <p:spPr bwMode="auto">
          <a:xfrm flipV="1">
            <a:off x="5029200" y="175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04" name="Line 12"/>
          <p:cNvSpPr>
            <a:spLocks noChangeShapeType="1"/>
          </p:cNvSpPr>
          <p:nvPr/>
        </p:nvSpPr>
        <p:spPr bwMode="auto">
          <a:xfrm>
            <a:off x="5029200" y="1752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5638800" y="1066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 err="1">
                <a:latin typeface="+mj-lt"/>
              </a:rPr>
              <a:t>Cổ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tích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về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loài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vật</a:t>
            </a:r>
            <a:endParaRPr lang="en-US" sz="2400" b="0" dirty="0">
              <a:latin typeface="+mj-lt"/>
            </a:endParaRPr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5638800" y="1574800"/>
            <a:ext cx="2001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 err="1">
                <a:latin typeface="+mj-lt"/>
              </a:rPr>
              <a:t>Cổ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tích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thần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kì</a:t>
            </a:r>
            <a:endParaRPr lang="en-US" sz="2400" b="0" dirty="0">
              <a:latin typeface="+mj-lt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5724525" y="2057400"/>
            <a:ext cx="227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 err="1">
                <a:latin typeface="+mj-lt"/>
              </a:rPr>
              <a:t>Cổ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tích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sinh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hoạt</a:t>
            </a:r>
            <a:endParaRPr lang="en-US" sz="2400" b="0" dirty="0">
              <a:latin typeface="+mj-lt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295400" y="25908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Truyện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thần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kì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828800" y="3200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Đặc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trưng</a:t>
            </a:r>
            <a:r>
              <a:rPr lang="en-US" sz="2400" b="0" dirty="0">
                <a:latin typeface="+mj-lt"/>
              </a:rPr>
              <a:t>: </a:t>
            </a:r>
            <a:r>
              <a:rPr lang="en-US" sz="2400" b="0" dirty="0" err="1">
                <a:latin typeface="+mj-lt"/>
              </a:rPr>
              <a:t>Có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sự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tham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gia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của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các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yếu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tố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thần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kì</a:t>
            </a:r>
            <a:r>
              <a:rPr lang="en-US" sz="2400" b="0" dirty="0">
                <a:latin typeface="+mj-lt"/>
              </a:rPr>
              <a:t>.</a:t>
            </a:r>
          </a:p>
        </p:txBody>
      </p:sp>
      <p:sp>
        <p:nvSpPr>
          <p:cNvPr id="392210" name="Rectangle 18"/>
          <p:cNvSpPr>
            <a:spLocks noChangeArrowheads="1"/>
          </p:cNvSpPr>
          <p:nvPr/>
        </p:nvSpPr>
        <p:spPr bwMode="auto">
          <a:xfrm>
            <a:off x="228600" y="3810000"/>
            <a:ext cx="8686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              -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Nội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dung: </a:t>
            </a:r>
          </a:p>
          <a:p>
            <a:pPr>
              <a:defRPr/>
            </a:pP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                     +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Phản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ánh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ước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mơ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lao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động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về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gia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đình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về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công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bằng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xã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hội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;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phẩm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chất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năng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lực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con </a:t>
            </a:r>
            <a:r>
              <a:rPr lang="en-US" sz="24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92211" name="Rectangle 19"/>
          <p:cNvSpPr>
            <a:spLocks noChangeArrowheads="1"/>
          </p:cNvSpPr>
          <p:nvPr/>
        </p:nvSpPr>
        <p:spPr bwMode="auto">
          <a:xfrm>
            <a:off x="3048000" y="3048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TẤM CÁM</a:t>
            </a:r>
          </a:p>
        </p:txBody>
      </p:sp>
      <p:sp>
        <p:nvSpPr>
          <p:cNvPr id="392212" name="Rectangle 20"/>
          <p:cNvSpPr>
            <a:spLocks noChangeArrowheads="1"/>
          </p:cNvSpPr>
          <p:nvPr/>
        </p:nvSpPr>
        <p:spPr bwMode="auto">
          <a:xfrm>
            <a:off x="762000" y="54102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/>
              <a:t>                    </a:t>
            </a:r>
            <a:r>
              <a:rPr lang="en-US" sz="2400" b="0" dirty="0">
                <a:latin typeface="+mn-lt"/>
              </a:rPr>
              <a:t>+ </a:t>
            </a:r>
            <a:r>
              <a:rPr lang="en-US" sz="2400" b="0" dirty="0" err="1">
                <a:latin typeface="+mn-lt"/>
              </a:rPr>
              <a:t>Khẳng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định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chiến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thắng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tất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yếu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đẹp</a:t>
            </a:r>
            <a:r>
              <a:rPr lang="en-US" sz="2400" b="0" dirty="0">
                <a:latin typeface="+mn-lt"/>
              </a:rPr>
              <a:t>, </a:t>
            </a:r>
            <a:r>
              <a:rPr lang="en-US" sz="2400" b="0" dirty="0" err="1">
                <a:latin typeface="+mn-lt"/>
              </a:rPr>
              <a:t>cái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thiện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trước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ác</a:t>
            </a:r>
            <a:r>
              <a:rPr lang="en-US" sz="2400" b="0" dirty="0">
                <a:latin typeface="+mn-lt"/>
              </a:rPr>
              <a:t>, </a:t>
            </a:r>
            <a:r>
              <a:rPr lang="en-US" sz="2400" b="0" dirty="0" err="1">
                <a:latin typeface="+mn-lt"/>
              </a:rPr>
              <a:t>cái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xấu</a:t>
            </a:r>
            <a:r>
              <a:rPr lang="en-US" sz="2400" b="0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92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92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92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9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9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9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9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9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9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9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9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9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9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9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9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9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2" grpId="0" animBg="1"/>
      <p:bldP spid="392203" grpId="0" animBg="1"/>
      <p:bldP spid="392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2895600" y="228600"/>
            <a:ext cx="222726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TẤM CÁM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3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hlink"/>
                </a:solidFill>
                <a:latin typeface="+mj-lt"/>
              </a:rPr>
              <a:t>3.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Tấm</a:t>
            </a:r>
            <a:r>
              <a:rPr lang="en-US" sz="32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Cám</a:t>
            </a:r>
            <a:endParaRPr lang="en-US" sz="3200" u="sng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050925" y="1447800"/>
            <a:ext cx="6264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hlink"/>
                </a:solidFill>
                <a:latin typeface="+mj-lt"/>
              </a:rPr>
              <a:t>-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Tóm</a:t>
            </a:r>
            <a:r>
              <a:rPr lang="en-US" sz="32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tắt</a:t>
            </a:r>
            <a:r>
              <a:rPr lang="en-US" sz="32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cốt</a:t>
            </a:r>
            <a:r>
              <a:rPr lang="en-US" sz="32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+mj-lt"/>
              </a:rPr>
              <a:t>truyện</a:t>
            </a:r>
            <a:endParaRPr lang="en-US" sz="3200" dirty="0">
              <a:solidFill>
                <a:schemeClr val="hlink"/>
              </a:solidFill>
              <a:latin typeface="+mj-lt"/>
            </a:endParaRPr>
          </a:p>
        </p:txBody>
      </p:sp>
      <p:pic>
        <p:nvPicPr>
          <p:cNvPr id="393225" name="Picture 9" descr="01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19050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6" name="Picture 10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7" name="Picture 11" descr="Untitled-6 copy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133600"/>
            <a:ext cx="14478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9" name="Picture 13" descr="chan tr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0" name="Picture 1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1" name="Picture 15" descr="tam dao h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2" name="Picture 16" descr="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3" name="Picture 17" descr="tam dao h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144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34" name="Picture 18" descr="Untitled-5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51375"/>
            <a:ext cx="1752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4" name="Picture 4" descr="tam thu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6" name="Picture 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7" descr="cap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20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8" name="Picture 8" descr="cây xoan đà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1605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9" name="Picture 9" descr="khung cử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205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50" name="Picture 10" descr="quả th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20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51" name="Picture 11" descr="Untitled-2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Bố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cục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90600" y="2743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Thân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phận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bất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Tấm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con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đường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dẫn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đến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37338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*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Cuộc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đấu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tranh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gian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nan,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quyết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liệt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để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giành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bảo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vệ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0" y="1752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 </a:t>
            </a:r>
            <a:r>
              <a:rPr lang="en-US" sz="32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phần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71800" y="1524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TẤM CÁM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/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724400" y="2819400"/>
            <a:ext cx="4151313" cy="3721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1.Tìm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bản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     a. </a:t>
            </a:r>
            <a:r>
              <a:rPr lang="en-US" sz="2400" dirty="0" err="1">
                <a:latin typeface="+mj-lt"/>
              </a:rPr>
              <a:t>Mâu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thuẫn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xung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giữa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mẹ</a:t>
            </a:r>
            <a:r>
              <a:rPr lang="en-US" sz="2400" dirty="0">
                <a:latin typeface="+mj-lt"/>
              </a:rPr>
              <a:t> con </a:t>
            </a:r>
            <a:r>
              <a:rPr lang="en-US" sz="2400" dirty="0" err="1">
                <a:latin typeface="+mj-lt"/>
              </a:rPr>
              <a:t>Cám</a:t>
            </a:r>
            <a:r>
              <a:rPr lang="en-US" sz="2400" dirty="0">
                <a:solidFill>
                  <a:srgbClr val="A50021"/>
                </a:solidFill>
                <a:latin typeface="+mj-lt"/>
              </a:rPr>
              <a:t>   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        * </a:t>
            </a:r>
            <a:r>
              <a:rPr lang="en-US" sz="2400" dirty="0" err="1">
                <a:latin typeface="+mj-lt"/>
              </a:rPr>
              <a:t>Chặng</a:t>
            </a:r>
            <a:r>
              <a:rPr lang="en-US" sz="2400" dirty="0">
                <a:latin typeface="+mj-lt"/>
              </a:rPr>
              <a:t> 1: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còn</a:t>
            </a:r>
            <a:r>
              <a:rPr lang="en-US" sz="2400" dirty="0">
                <a:latin typeface="+mj-lt"/>
              </a:rPr>
              <a:t> ở </a:t>
            </a:r>
            <a:r>
              <a:rPr lang="en-US" sz="2400" dirty="0" err="1">
                <a:latin typeface="+mj-lt"/>
              </a:rPr>
              <a:t>nhà</a:t>
            </a:r>
            <a:endParaRPr lang="en-US" sz="2400" dirty="0">
              <a:latin typeface="+mj-lt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4772025" y="3652838"/>
            <a:ext cx="4351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Ăn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trắng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mặc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trơn</a:t>
            </a:r>
            <a:endParaRPr lang="en-US" sz="2400" b="0" dirty="0">
              <a:latin typeface="+mj-lt"/>
            </a:endParaRPr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28600" y="2819400"/>
            <a:ext cx="3810000" cy="3727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388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  - </a:t>
            </a:r>
            <a:r>
              <a:rPr lang="en-US" sz="2400" b="0" dirty="0" err="1">
                <a:latin typeface="+mj-lt"/>
              </a:rPr>
              <a:t>Mồ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côi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cả</a:t>
            </a:r>
            <a:r>
              <a:rPr lang="en-US" sz="2400" b="0" dirty="0">
                <a:latin typeface="+mj-lt"/>
              </a:rPr>
              <a:t> cha </a:t>
            </a:r>
            <a:r>
              <a:rPr lang="en-US" sz="2400" b="0" dirty="0" err="1">
                <a:latin typeface="+mj-lt"/>
              </a:rPr>
              <a:t>lẫn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mẹ</a:t>
            </a:r>
            <a:r>
              <a:rPr lang="en-US" sz="2400" b="0" dirty="0">
                <a:latin typeface="+mj-lt"/>
              </a:rPr>
              <a:t>, ở </a:t>
            </a:r>
            <a:r>
              <a:rPr lang="en-US" sz="2400" b="0" dirty="0" err="1">
                <a:latin typeface="+mj-lt"/>
              </a:rPr>
              <a:t>với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dì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ghẻ</a:t>
            </a:r>
            <a:r>
              <a:rPr lang="en-US" sz="2400" b="0" dirty="0">
                <a:latin typeface="+mj-lt"/>
              </a:rPr>
              <a:t>.</a:t>
            </a:r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390525" y="3654425"/>
            <a:ext cx="3778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Làm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lụng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vất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vả</a:t>
            </a:r>
            <a:endParaRPr lang="en-US" sz="2400" b="0" dirty="0">
              <a:latin typeface="+mj-lt"/>
            </a:endParaRPr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428625" y="4211638"/>
            <a:ext cx="3817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Bắt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được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giỏ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tép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đầy</a:t>
            </a:r>
            <a:endParaRPr lang="en-US" sz="2400" b="0" dirty="0">
              <a:latin typeface="+mj-lt"/>
            </a:endParaRP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381000" y="4708525"/>
            <a:ext cx="3741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Nuôi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cá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bống</a:t>
            </a:r>
            <a:endParaRPr lang="en-US" sz="2400" b="0" dirty="0">
              <a:latin typeface="+mj-lt"/>
            </a:endParaRP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390525" y="5218113"/>
            <a:ext cx="37068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Muốn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xem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hội</a:t>
            </a:r>
            <a:endParaRPr lang="en-US" sz="2400" b="0" dirty="0">
              <a:latin typeface="+mj-lt"/>
            </a:endParaRP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auto">
          <a:xfrm>
            <a:off x="387350" y="5711825"/>
            <a:ext cx="3687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</a:t>
            </a:r>
            <a:r>
              <a:rPr lang="en-US" sz="2400" b="0" dirty="0" err="1">
                <a:latin typeface="+mj-lt"/>
              </a:rPr>
              <a:t>Thử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giày</a:t>
            </a:r>
            <a:endParaRPr lang="en-US" sz="2400" b="0" dirty="0">
              <a:latin typeface="+mj-lt"/>
            </a:endParaRPr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>
            <a:off x="365125" y="6165850"/>
            <a:ext cx="3567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Được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làm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hoàng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hậu</a:t>
            </a:r>
            <a:endParaRPr lang="en-US" sz="2400" b="0" dirty="0">
              <a:latin typeface="+mj-lt"/>
            </a:endParaRPr>
          </a:p>
        </p:txBody>
      </p:sp>
      <p:sp>
        <p:nvSpPr>
          <p:cNvPr id="3973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4068763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Dì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ghẻ</a:t>
            </a:r>
            <a:r>
              <a:rPr lang="en-US" sz="2400" b="0" dirty="0">
                <a:latin typeface="+mj-lt"/>
              </a:rPr>
              <a:t> cay </a:t>
            </a:r>
            <a:r>
              <a:rPr lang="en-US" sz="2400" b="0" dirty="0" err="1">
                <a:latin typeface="+mj-lt"/>
              </a:rPr>
              <a:t>nghiệt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dirty="0" err="1">
                <a:latin typeface="+mj-lt"/>
              </a:rPr>
              <a:t>Cám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được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mẹ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nuông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chiều</a:t>
            </a:r>
            <a:endParaRPr lang="en-US" sz="2400" b="0" dirty="0">
              <a:latin typeface="+mj-lt"/>
            </a:endParaRPr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4729163" y="4152900"/>
            <a:ext cx="40687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Lừa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trút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giỏ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tép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dirty="0" err="1">
                <a:latin typeface="+mj-lt"/>
              </a:rPr>
              <a:t>giành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yếm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đỏ</a:t>
            </a:r>
            <a:endParaRPr lang="en-US" sz="2400" b="0" dirty="0">
              <a:latin typeface="+mj-lt"/>
            </a:endParaRPr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auto">
          <a:xfrm>
            <a:off x="4706938" y="4662488"/>
            <a:ext cx="40909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Lừa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bắt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cá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bống</a:t>
            </a:r>
            <a:endParaRPr lang="en-US" sz="2400" b="0" dirty="0">
              <a:latin typeface="+mj-lt"/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4740275" y="5156200"/>
            <a:ext cx="4043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Bắt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ngồi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nhặt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thóc</a:t>
            </a:r>
            <a:endParaRPr lang="en-US" sz="2400" b="0" dirty="0">
              <a:latin typeface="+mj-lt"/>
            </a:endParaRP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auto">
          <a:xfrm>
            <a:off x="4768850" y="568325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Khinh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miệt</a:t>
            </a:r>
            <a:endParaRPr lang="en-US" sz="2400" b="0" dirty="0">
              <a:latin typeface="+mj-lt"/>
            </a:endParaRPr>
          </a:p>
        </p:txBody>
      </p:sp>
      <p:sp>
        <p:nvSpPr>
          <p:cNvPr id="397332" name="Text Box 20"/>
          <p:cNvSpPr txBox="1">
            <a:spLocks noChangeArrowheads="1"/>
          </p:cNvSpPr>
          <p:nvPr/>
        </p:nvSpPr>
        <p:spPr bwMode="auto">
          <a:xfrm>
            <a:off x="4800600" y="6096000"/>
            <a:ext cx="415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0" dirty="0">
                <a:latin typeface="+mj-lt"/>
              </a:rPr>
              <a:t>- </a:t>
            </a:r>
            <a:r>
              <a:rPr lang="en-US" sz="2400" b="0" dirty="0" err="1">
                <a:latin typeface="+mj-lt"/>
              </a:rPr>
              <a:t>Ngạc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nhiên</a:t>
            </a:r>
            <a:r>
              <a:rPr lang="en-US" sz="2400" b="0" dirty="0">
                <a:latin typeface="+mj-lt"/>
              </a:rPr>
              <a:t>, </a:t>
            </a:r>
            <a:r>
              <a:rPr lang="en-US" sz="2400" b="0" dirty="0" err="1">
                <a:latin typeface="+mj-lt"/>
              </a:rPr>
              <a:t>hằn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học</a:t>
            </a:r>
            <a:endParaRPr lang="en-US" sz="2400" b="0" dirty="0">
              <a:latin typeface="+mj-lt"/>
            </a:endParaRPr>
          </a:p>
        </p:txBody>
      </p:sp>
      <p:sp>
        <p:nvSpPr>
          <p:cNvPr id="397333" name="Rectangle 21"/>
          <p:cNvSpPr>
            <a:spLocks noChangeArrowheads="1"/>
          </p:cNvSpPr>
          <p:nvPr/>
        </p:nvSpPr>
        <p:spPr bwMode="auto">
          <a:xfrm flipV="1">
            <a:off x="304800" y="2133600"/>
            <a:ext cx="373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TẤM</a:t>
            </a:r>
          </a:p>
        </p:txBody>
      </p:sp>
      <p:sp>
        <p:nvSpPr>
          <p:cNvPr id="397334" name="Rectangle 22"/>
          <p:cNvSpPr>
            <a:spLocks noChangeArrowheads="1"/>
          </p:cNvSpPr>
          <p:nvPr/>
        </p:nvSpPr>
        <p:spPr bwMode="auto">
          <a:xfrm>
            <a:off x="4724400" y="2133600"/>
            <a:ext cx="411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MẸ CON CÁM</a:t>
            </a:r>
            <a:r>
              <a:rPr lang="en-US" sz="2400" b="0" dirty="0">
                <a:latin typeface="+mj-lt"/>
              </a:rPr>
              <a:t> 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352800" y="296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397336" name="Text Box 24"/>
          <p:cNvSpPr txBox="1">
            <a:spLocks noChangeArrowheads="1"/>
          </p:cNvSpPr>
          <p:nvPr/>
        </p:nvSpPr>
        <p:spPr bwMode="auto">
          <a:xfrm>
            <a:off x="228600" y="66675"/>
            <a:ext cx="8723313" cy="708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bản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133600" y="2590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324600" y="2590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397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3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3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 animBg="1"/>
      <p:bldP spid="397315" grpId="0"/>
      <p:bldP spid="397316" grpId="0"/>
      <p:bldP spid="397317" grpId="0"/>
      <p:bldP spid="397318" grpId="0"/>
      <p:bldP spid="397319" grpId="0" animBg="1"/>
      <p:bldP spid="397320" grpId="0"/>
      <p:bldP spid="397321" grpId="0"/>
      <p:bldP spid="397322" grpId="0"/>
      <p:bldP spid="397323" grpId="0"/>
      <p:bldP spid="397325" grpId="0"/>
      <p:bldP spid="397326" grpId="0"/>
      <p:bldP spid="397327" grpId="0"/>
      <p:bldP spid="397328" grpId="0"/>
      <p:bldP spid="397329" grpId="0"/>
      <p:bldP spid="397330" grpId="0"/>
      <p:bldP spid="397331" grpId="0"/>
      <p:bldP spid="397332" grpId="0"/>
      <p:bldP spid="397333" grpId="0" animBg="1"/>
      <p:bldP spid="3973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8" name="Picture 4" descr="cap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9" name="Picture 5" descr="cap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0" name="Picture 6" descr="cap0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51" name="Picture 7" descr="cap0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5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39624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     </a:t>
            </a:r>
            <a:r>
              <a:rPr lang="en-US" sz="4000" dirty="0" err="1" smtClean="0">
                <a:solidFill>
                  <a:srgbClr val="FF3300"/>
                </a:solidFill>
              </a:rPr>
              <a:t>Tấm</a:t>
            </a:r>
            <a:endParaRPr lang="en-US" sz="4000" dirty="0" smtClean="0">
              <a:solidFill>
                <a:srgbClr val="FF3300"/>
              </a:solidFill>
            </a:endParaRPr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4191000" y="533400"/>
            <a:ext cx="3962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</a:t>
            </a:r>
            <a:r>
              <a:rPr lang="en-US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ẹ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Cám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3429000" y="1524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TẤM CÁM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/>
      <p:bldP spid="390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10244" name="Picture 4" descr="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3300"/>
                </a:solidFill>
                <a:latin typeface="+mj-lt"/>
              </a:rPr>
              <a:t>=&gt; 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Nhận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xét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:</a:t>
            </a: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838200" y="12192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/>
              <a:t> </a:t>
            </a:r>
            <a:r>
              <a:rPr lang="en-US" b="0" dirty="0">
                <a:latin typeface="+mj-lt"/>
              </a:rPr>
              <a:t>-  </a:t>
            </a:r>
            <a:r>
              <a:rPr lang="en-US" b="0" dirty="0" err="1">
                <a:latin typeface="+mj-lt"/>
              </a:rPr>
              <a:t>cô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Tấm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mồ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côi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hiền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lành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xinh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đẹp</a:t>
            </a:r>
            <a:r>
              <a:rPr lang="en-US" b="0" dirty="0">
                <a:latin typeface="+mj-lt"/>
              </a:rPr>
              <a:t>  &gt;&lt; </a:t>
            </a:r>
            <a:r>
              <a:rPr lang="en-US" b="0" dirty="0" err="1">
                <a:latin typeface="+mj-lt"/>
              </a:rPr>
              <a:t>mẹ</a:t>
            </a:r>
            <a:r>
              <a:rPr lang="en-US" b="0" dirty="0">
                <a:latin typeface="+mj-lt"/>
              </a:rPr>
              <a:t> con </a:t>
            </a:r>
            <a:r>
              <a:rPr lang="en-US" b="0" dirty="0" err="1">
                <a:latin typeface="+mj-lt"/>
              </a:rPr>
              <a:t>Cám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ác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tàn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nhẫn</a:t>
            </a:r>
            <a:r>
              <a:rPr lang="en-US" b="0" dirty="0">
                <a:latin typeface="+mj-lt"/>
              </a:rPr>
              <a:t>.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762000" y="23622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0" dirty="0">
                <a:latin typeface="+mj-lt"/>
              </a:rPr>
              <a:t>  -  </a:t>
            </a:r>
            <a:r>
              <a:rPr lang="en-US" b="0" dirty="0" err="1">
                <a:latin typeface="+mj-lt"/>
              </a:rPr>
              <a:t>xung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đột</a:t>
            </a:r>
            <a:r>
              <a:rPr lang="en-US" b="0" dirty="0">
                <a:latin typeface="+mj-lt"/>
              </a:rPr>
              <a:t>  </a:t>
            </a:r>
            <a:r>
              <a:rPr lang="en-US" b="0" dirty="0" err="1">
                <a:latin typeface="+mj-lt"/>
              </a:rPr>
              <a:t>trong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gia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đình</a:t>
            </a:r>
            <a:r>
              <a:rPr lang="en-US" b="0" dirty="0">
                <a:latin typeface="+mj-lt"/>
              </a:rPr>
              <a:t> -&gt; </a:t>
            </a:r>
            <a:r>
              <a:rPr lang="en-US" b="0" dirty="0" err="1">
                <a:latin typeface="+mj-lt"/>
              </a:rPr>
              <a:t>tranh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giành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về</a:t>
            </a:r>
            <a:r>
              <a:rPr lang="en-US" b="0" dirty="0">
                <a:latin typeface="+mj-lt"/>
              </a:rPr>
              <a:t>  </a:t>
            </a:r>
            <a:r>
              <a:rPr lang="en-US" b="0" dirty="0" err="1">
                <a:latin typeface="+mj-lt"/>
              </a:rPr>
              <a:t>quyền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lợi</a:t>
            </a:r>
            <a:r>
              <a:rPr lang="en-US" sz="3200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vật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chất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và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tinh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thần</a:t>
            </a:r>
            <a:r>
              <a:rPr lang="en-US" b="0" dirty="0">
                <a:latin typeface="+mj-lt"/>
              </a:rPr>
              <a:t>.</a:t>
            </a: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/>
              <a:t>   </a:t>
            </a:r>
            <a:r>
              <a:rPr lang="en-US" b="0" dirty="0">
                <a:latin typeface="+mj-lt"/>
              </a:rPr>
              <a:t>-  </a:t>
            </a:r>
            <a:r>
              <a:rPr lang="en-US" b="0" dirty="0" err="1">
                <a:latin typeface="+mj-lt"/>
              </a:rPr>
              <a:t>Mẹ</a:t>
            </a:r>
            <a:r>
              <a:rPr lang="en-US" b="0" dirty="0">
                <a:latin typeface="+mj-lt"/>
              </a:rPr>
              <a:t> con </a:t>
            </a:r>
            <a:r>
              <a:rPr lang="en-US" b="0" dirty="0" err="1">
                <a:latin typeface="+mj-lt"/>
              </a:rPr>
              <a:t>Cám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tìm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mọi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cách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để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ngược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đãi</a:t>
            </a:r>
            <a:r>
              <a:rPr lang="en-US" b="0" dirty="0">
                <a:latin typeface="+mj-lt"/>
              </a:rPr>
              <a:t>, </a:t>
            </a:r>
            <a:r>
              <a:rPr lang="en-US" b="0" dirty="0" err="1">
                <a:latin typeface="+mj-lt"/>
              </a:rPr>
              <a:t>hành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hạ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Tấm</a:t>
            </a:r>
            <a:r>
              <a:rPr lang="en-US" b="0" dirty="0">
                <a:latin typeface="+mj-lt"/>
              </a:rPr>
              <a:t>  </a:t>
            </a:r>
            <a:r>
              <a:rPr lang="en-US" b="0" dirty="0" err="1">
                <a:latin typeface="+mj-lt"/>
              </a:rPr>
              <a:t>chứ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chưa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có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hành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động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tiêu</a:t>
            </a:r>
            <a:r>
              <a:rPr lang="en-US" b="0" dirty="0">
                <a:latin typeface="+mj-lt"/>
              </a:rPr>
              <a:t> </a:t>
            </a:r>
            <a:r>
              <a:rPr lang="en-US" b="0" dirty="0" err="1">
                <a:latin typeface="+mj-lt"/>
              </a:rPr>
              <a:t>diệt</a:t>
            </a:r>
            <a:r>
              <a:rPr lang="en-US" b="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/>
      <p:bldP spid="400391" grpId="0"/>
      <p:bldP spid="4003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" y="838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*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Cách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giải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quyết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mâu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thuẫn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en-US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Yếu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tố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thần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kỳ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62000" y="1524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Bụt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xuất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hiện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32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giúp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đỡ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190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latin typeface="+mj-lt"/>
              </a:rPr>
              <a:t>Mỗi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khi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Tấm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buồn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tủi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thân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đau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khổ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khóc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10252" name="Picture 12" descr="cap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971800" y="228600"/>
            <a:ext cx="22272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TẤM CÁM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33400" y="2590800"/>
            <a:ext cx="80772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2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 Con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đường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dẫn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đến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    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gái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mồ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côi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nghèo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hèn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-&gt;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Hoàng</a:t>
            </a:r>
            <a:r>
              <a:rPr lang="en-US" b="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hậu</a:t>
            </a: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2057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 descr="cap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981200" y="3581400"/>
            <a:ext cx="5446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=&gt;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Tri</a:t>
            </a:r>
            <a:r>
              <a:rPr lang="en-US" sz="3200" dirty="0" err="1">
                <a:latin typeface="+mj-lt"/>
              </a:rPr>
              <a:t>ết</a:t>
            </a:r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lí</a:t>
            </a:r>
            <a:r>
              <a:rPr lang="en-US" sz="3200" dirty="0">
                <a:latin typeface="+mj-lt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“Ở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hiền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gặp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lành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ẤM CÁM&amp;quot;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11&quot;&gt;&lt;property id=&quot;20148&quot; value=&quot;5&quot;/&gt;&lt;property id=&quot;20300&quot; value=&quot;Slide 7 - &amp;quot;         Tấm&amp;quot;&quot;/&gt;&lt;property id=&quot;20307&quot; value=&quot;284&quot;/&gt;&lt;/object&gt;&lt;object type=&quot;3&quot; unique_id=&quot;10015&quot;&gt;&lt;property id=&quot;20148&quot; value=&quot;5&quot;/&gt;&lt;property id=&quot;20300&quot; value=&quot;Slide 9&quot;/&gt;&lt;property id=&quot;20307&quot; value=&quot;262&quot;/&gt;&lt;/object&gt;&lt;object type=&quot;3&quot; unique_id=&quot;10022&quot;&gt;&lt;property id=&quot;20148&quot; value=&quot;5&quot;/&gt;&lt;property id=&quot;20300&quot; value=&quot;Slide 12 - &amp;quot;Tấm&amp;quot;&quot;/&gt;&lt;property id=&quot;20307&quot; value=&quot;280&quot;/&gt;&lt;/object&gt;&lt;object type=&quot;3&quot; unique_id=&quot;10023&quot;&gt;&lt;property id=&quot;20148&quot; value=&quot;5&quot;/&gt;&lt;property id=&quot;20300&quot; value=&quot;Slide 16&quot;/&gt;&lt;property id=&quot;20307&quot; value=&quot;268&quot;/&gt;&lt;/object&gt;&lt;object type=&quot;3&quot; unique_id=&quot;10024&quot;&gt;&lt;property id=&quot;20148&quot; value=&quot;5&quot;/&gt;&lt;property id=&quot;20300&quot; value=&quot;Slide 17 - &amp;quot;* Nghệ thuật:&amp;quot;&quot;/&gt;&lt;property id=&quot;20307&quot; value=&quot;269&quot;/&gt;&lt;/object&gt;&lt;object type=&quot;3&quot; unique_id=&quot;10272&quot;&gt;&lt;property id=&quot;20148&quot; value=&quot;5&quot;/&gt;&lt;property id=&quot;20300&quot; value=&quot;Slide 3&quot;/&gt;&lt;property id=&quot;20307&quot; value=&quot;286&quot;/&gt;&lt;/object&gt;&lt;object type=&quot;3&quot; unique_id=&quot;10398&quot;&gt;&lt;property id=&quot;20148&quot; value=&quot;5&quot;/&gt;&lt;property id=&quot;20300&quot; value=&quot;Slide 4&quot;/&gt;&lt;property id=&quot;20307&quot; value=&quot;287&quot;/&gt;&lt;/object&gt;&lt;object type=&quot;3&quot; unique_id=&quot;10746&quot;&gt;&lt;property id=&quot;20148&quot; value=&quot;5&quot;/&gt;&lt;property id=&quot;20300&quot; value=&quot;Slide 6&quot;/&gt;&lt;property id=&quot;20307&quot; value=&quot;290&quot;/&gt;&lt;/object&gt;&lt;object type=&quot;3&quot; unique_id=&quot;10747&quot;&gt;&lt;property id=&quot;20148&quot; value=&quot;5&quot;/&gt;&lt;property id=&quot;20300&quot; value=&quot;Slide 8&quot;/&gt;&lt;property id=&quot;20307&quot; value=&quot;293&quot;/&gt;&lt;/object&gt;&lt;object type=&quot;3&quot; unique_id=&quot;10749&quot;&gt;&lt;property id=&quot;20148&quot; value=&quot;5&quot;/&gt;&lt;property id=&quot;20300&quot; value=&quot;Slide 10&quot;/&gt;&lt;property id=&quot;20307&quot; value=&quot;296&quot;/&gt;&lt;/object&gt;&lt;object type=&quot;3&quot; unique_id=&quot;10902&quot;&gt;&lt;property id=&quot;20148&quot; value=&quot;5&quot;/&gt;&lt;property id=&quot;20300&quot; value=&quot;Slide 11&quot;/&gt;&lt;property id=&quot;20307&quot; value=&quot;297&quot;/&gt;&lt;/object&gt;&lt;object type=&quot;3&quot; unique_id=&quot;11016&quot;&gt;&lt;property id=&quot;20148&quot; value=&quot;5&quot;/&gt;&lt;property id=&quot;20300&quot; value=&quot;Slide 13&quot;/&gt;&lt;property id=&quot;20307&quot; value=&quot;298&quot;/&gt;&lt;/object&gt;&lt;object type=&quot;3&quot; unique_id=&quot;11017&quot;&gt;&lt;property id=&quot;20148&quot; value=&quot;5&quot;/&gt;&lt;property id=&quot;20300&quot; value=&quot;Slide 14&quot;/&gt;&lt;property id=&quot;20307&quot; value=&quot;300&quot;/&gt;&lt;/object&gt;&lt;object type=&quot;3&quot; unique_id=&quot;11018&quot;&gt;&lt;property id=&quot;20148&quot; value=&quot;5&quot;/&gt;&lt;property id=&quot;20300&quot; value=&quot;Slide 15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983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Wingdings</vt:lpstr>
      <vt:lpstr>Calibri</vt:lpstr>
      <vt:lpstr>Wingdings 3</vt:lpstr>
      <vt:lpstr>Maple</vt:lpstr>
      <vt:lpstr>TẤM CÁM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Tấm</vt:lpstr>
      <vt:lpstr>PowerPoint Presentation</vt:lpstr>
      <vt:lpstr>PowerPoint Presentation</vt:lpstr>
      <vt:lpstr>PowerPoint Presentation</vt:lpstr>
      <vt:lpstr>PowerPoint Presentation</vt:lpstr>
      <vt:lpstr>Tấm</vt:lpstr>
      <vt:lpstr>PowerPoint Presentation</vt:lpstr>
      <vt:lpstr>PowerPoint Presentation</vt:lpstr>
      <vt:lpstr>PowerPoint Presentation</vt:lpstr>
      <vt:lpstr>PowerPoint Presentation</vt:lpstr>
      <vt:lpstr>* Nghệ thuật: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TẤM CÁM</dc:title>
  <dc:creator>Windows xp sp2 Full</dc:creator>
  <cp:lastModifiedBy>LTK3</cp:lastModifiedBy>
  <cp:revision>126</cp:revision>
  <dcterms:created xsi:type="dcterms:W3CDTF">2006-09-22T10:39:56Z</dcterms:created>
  <dcterms:modified xsi:type="dcterms:W3CDTF">2021-10-03T12:48:47Z</dcterms:modified>
</cp:coreProperties>
</file>